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93" r:id="rId3"/>
    <p:sldId id="259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9" r:id="rId15"/>
    <p:sldId id="307" r:id="rId16"/>
    <p:sldId id="308" r:id="rId17"/>
    <p:sldId id="277" r:id="rId18"/>
    <p:sldId id="290" r:id="rId19"/>
  </p:sldIdLst>
  <p:sldSz cx="9144000" cy="5143500" type="screen16x9"/>
  <p:notesSz cx="6858000" cy="9144000"/>
  <p:embeddedFontLst>
    <p:embeddedFont>
      <p:font typeface="Crimson Text" pitchFamily="2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ontserrat" pitchFamily="2" charset="77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Vidaloka" panose="02000504000000020004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A7FBD7-3C37-4063-833F-5B044C4C9B87}">
  <a:tblStyle styleId="{CAA7FBD7-3C37-4063-833F-5B044C4C9B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>
        <p:scale>
          <a:sx n="120" d="100"/>
          <a:sy n="120" d="100"/>
        </p:scale>
        <p:origin x="14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195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86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799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052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347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994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239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53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63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93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433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036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246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23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8" r:id="rId4"/>
    <p:sldLayoutId id="2147483660" r:id="rId5"/>
    <p:sldLayoutId id="2147483676" r:id="rId6"/>
    <p:sldLayoutId id="2147483677" r:id="rId7"/>
    <p:sldLayoutId id="2147483678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916757" y="1508289"/>
            <a:ext cx="7310486" cy="1991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/>
              <a:t>Time</a:t>
            </a:r>
            <a:r>
              <a:rPr lang="zh-CN" altLang="en-US" sz="4800" dirty="0"/>
              <a:t> </a:t>
            </a:r>
            <a:r>
              <a:rPr lang="en-US" altLang="zh-CN" sz="4800" dirty="0"/>
              <a:t>C</a:t>
            </a:r>
            <a:r>
              <a:rPr lang="en-US" sz="4800" dirty="0"/>
              <a:t>omplexities of </a:t>
            </a:r>
            <a:r>
              <a:rPr lang="en-US" altLang="zh-CN" sz="4800" dirty="0"/>
              <a:t>T</a:t>
            </a:r>
            <a:r>
              <a:rPr lang="en-US" sz="4800" dirty="0"/>
              <a:t>hree </a:t>
            </a:r>
            <a:r>
              <a:rPr lang="en-US" altLang="zh-CN" sz="4800" dirty="0"/>
              <a:t>S</a:t>
            </a:r>
            <a:r>
              <a:rPr lang="en-US" sz="4800" dirty="0"/>
              <a:t>orting </a:t>
            </a:r>
            <a:r>
              <a:rPr lang="en-US" altLang="zh-CN" sz="4800" dirty="0"/>
              <a:t>A</a:t>
            </a:r>
            <a:r>
              <a:rPr lang="en-US" sz="4800" dirty="0"/>
              <a:t>lgorithms</a:t>
            </a:r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1039950" y="4385768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CPS</a:t>
            </a:r>
            <a:r>
              <a:rPr lang="zh-CN" altLang="en-US" dirty="0"/>
              <a:t> </a:t>
            </a:r>
            <a:r>
              <a:rPr lang="en-US" altLang="zh-CN" dirty="0"/>
              <a:t>3440</a:t>
            </a:r>
            <a:r>
              <a:rPr lang="zh-CN" altLang="en-US" dirty="0"/>
              <a:t> </a:t>
            </a:r>
            <a:r>
              <a:rPr lang="en-US" altLang="zh-CN" dirty="0"/>
              <a:t>workshop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D7243F-1FF2-87E6-9BD1-927C8441F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2342"/>
            <a:ext cx="7772400" cy="43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E00FD4C-7979-2E3A-B67E-ED7F61E012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72288-425C-66C3-C93A-AE37189EE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86" y="389878"/>
            <a:ext cx="7618228" cy="453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8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0531C6-DF49-D634-9648-9FD3C14C6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B9030-3E2D-BA59-A9B7-ACDCDCC8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40" y="290870"/>
            <a:ext cx="7203558" cy="47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3DE0F2-B8F5-F645-E838-72F5A19AB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5" y="745850"/>
            <a:ext cx="6575150" cy="33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70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081B7-3966-591A-43E4-B886E3D9F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78" y="460859"/>
            <a:ext cx="6643444" cy="422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5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5A06C8-ADBF-6FF3-76C1-6D5E2A15C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F6228-8177-F9AC-841F-3E2A80AD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2196"/>
            <a:ext cx="7772400" cy="429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F58380-75DF-E7CC-6198-E3F42AE2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64" y="571780"/>
            <a:ext cx="8062871" cy="39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2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"/>
          <p:cNvSpPr txBox="1">
            <a:spLocks noGrp="1"/>
          </p:cNvSpPr>
          <p:nvPr>
            <p:ph type="title"/>
          </p:nvPr>
        </p:nvSpPr>
        <p:spPr>
          <a:xfrm>
            <a:off x="1794576" y="1685259"/>
            <a:ext cx="5554847" cy="1772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dirty="0"/>
              <a:t>Questions?</a:t>
            </a:r>
            <a:endParaRPr sz="6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0"/>
          <p:cNvSpPr txBox="1">
            <a:spLocks noGrp="1"/>
          </p:cNvSpPr>
          <p:nvPr>
            <p:ph type="title"/>
          </p:nvPr>
        </p:nvSpPr>
        <p:spPr>
          <a:xfrm>
            <a:off x="2832900" y="1875721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zh-CN" altLang="en-US" dirty="0"/>
              <a:t>！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713250" y="1060035"/>
            <a:ext cx="4711475" cy="3638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First, select the smallest element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Then, select the smallest element among the remaining elements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Then, select the smallest element among the remaining elements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>
                <a:solidFill>
                  <a:schemeClr val="dk1"/>
                </a:solidFill>
              </a:rPr>
              <a:t>···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···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Select the smallest element among elements that have not yet been processed every time.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1" name="Picture 2" descr="在这里插入图片描述">
            <a:extLst>
              <a:ext uri="{FF2B5EF4-FFF2-40B4-BE49-F238E27FC236}">
                <a16:creationId xmlns:a16="http://schemas.microsoft.com/office/drawing/2014/main" id="{EA799516-F295-E903-DE86-2CE50D782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864" y="229326"/>
            <a:ext cx="2481165" cy="100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在这里插入图片描述">
            <a:extLst>
              <a:ext uri="{FF2B5EF4-FFF2-40B4-BE49-F238E27FC236}">
                <a16:creationId xmlns:a16="http://schemas.microsoft.com/office/drawing/2014/main" id="{E8BA6B79-7E48-8D33-9294-E2D2D7090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864" y="1498472"/>
            <a:ext cx="2481165" cy="10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在这里插入图片描述">
            <a:extLst>
              <a:ext uri="{FF2B5EF4-FFF2-40B4-BE49-F238E27FC236}">
                <a16:creationId xmlns:a16="http://schemas.microsoft.com/office/drawing/2014/main" id="{6E5FAA39-E195-E8C3-E6FA-E9E978E33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696" y="2767618"/>
            <a:ext cx="2491334" cy="10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在这里插入图片描述">
            <a:extLst>
              <a:ext uri="{FF2B5EF4-FFF2-40B4-BE49-F238E27FC236}">
                <a16:creationId xmlns:a16="http://schemas.microsoft.com/office/drawing/2014/main" id="{2ED14FD6-BBA8-9790-6E6B-0D719B019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864" y="4036763"/>
            <a:ext cx="2481165" cy="10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5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814026-5906-9D56-FD21-0FE630111256}"/>
              </a:ext>
            </a:extLst>
          </p:cNvPr>
          <p:cNvSpPr txBox="1"/>
          <p:nvPr/>
        </p:nvSpPr>
        <p:spPr>
          <a:xfrm>
            <a:off x="692870" y="342072"/>
            <a:ext cx="815418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public class </a:t>
            </a:r>
            <a:r>
              <a:rPr lang="en-US" dirty="0" err="1">
                <a:solidFill>
                  <a:srgbClr val="000000"/>
                </a:solidFill>
                <a:effectLst/>
              </a:rPr>
              <a:t>SelectionSort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//  Our algorithm class does not allow any instances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private </a:t>
            </a:r>
            <a:r>
              <a:rPr lang="en-US" dirty="0" err="1">
                <a:solidFill>
                  <a:srgbClr val="00627A"/>
                </a:solidFill>
                <a:effectLst/>
              </a:rPr>
              <a:t>SelectionSort</a:t>
            </a:r>
            <a:r>
              <a:rPr lang="en-US" dirty="0"/>
              <a:t>(){}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public static void </a:t>
            </a:r>
            <a:r>
              <a:rPr lang="en-US" dirty="0">
                <a:solidFill>
                  <a:srgbClr val="00627A"/>
                </a:solidFill>
                <a:effectLst/>
              </a:rPr>
              <a:t>sort</a:t>
            </a:r>
            <a:r>
              <a:rPr lang="en-US" dirty="0"/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Comparable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){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>
                <a:solidFill>
                  <a:srgbClr val="000000"/>
                </a:solidFill>
                <a:effectLst/>
              </a:rPr>
              <a:t>n </a:t>
            </a:r>
            <a:r>
              <a:rPr lang="en-US" dirty="0"/>
              <a:t>= </a:t>
            </a:r>
            <a:r>
              <a:rPr lang="en-US" dirty="0" err="1"/>
              <a:t>arr.</a:t>
            </a:r>
            <a:r>
              <a:rPr lang="en-US" dirty="0" err="1">
                <a:solidFill>
                  <a:srgbClr val="871094"/>
                </a:solidFill>
                <a:effectLst/>
              </a:rPr>
              <a:t>length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0033B3"/>
                </a:solidFill>
                <a:effectLst/>
              </a:rPr>
              <a:t>for</a:t>
            </a:r>
            <a:r>
              <a:rPr lang="en-US" dirty="0"/>
              <a:t>(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1750EB"/>
                </a:solidFill>
                <a:effectLst/>
              </a:rPr>
              <a:t>0 </a:t>
            </a:r>
            <a:r>
              <a:rPr lang="en-US" dirty="0"/>
              <a:t>;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&lt; </a:t>
            </a:r>
            <a:r>
              <a:rPr lang="en-US" dirty="0">
                <a:solidFill>
                  <a:srgbClr val="000000"/>
                </a:solidFill>
                <a:effectLst/>
              </a:rPr>
              <a:t>n </a:t>
            </a:r>
            <a:r>
              <a:rPr lang="en-US" dirty="0"/>
              <a:t>;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++ ){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i="1" dirty="0">
                <a:solidFill>
                  <a:srgbClr val="8C8C8C"/>
                </a:solidFill>
                <a:effectLst/>
              </a:rPr>
              <a:t>// Find the index of the smallest value in the interval [</a:t>
            </a:r>
            <a:r>
              <a:rPr lang="en-US" i="1" dirty="0" err="1">
                <a:solidFill>
                  <a:srgbClr val="8C8C8C"/>
                </a:solidFill>
                <a:effectLst/>
              </a:rPr>
              <a:t>i</a:t>
            </a:r>
            <a:r>
              <a:rPr lang="en-US" i="1" dirty="0">
                <a:solidFill>
                  <a:srgbClr val="8C8C8C"/>
                </a:solidFill>
                <a:effectLst/>
              </a:rPr>
              <a:t>, n)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   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 err="1">
                <a:solidFill>
                  <a:srgbClr val="000000"/>
                </a:solidFill>
                <a:effectLst/>
              </a:rPr>
              <a:t>minIndex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=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0033B3"/>
                </a:solidFill>
                <a:effectLst/>
              </a:rPr>
              <a:t>for</a:t>
            </a:r>
            <a:r>
              <a:rPr lang="en-US" dirty="0"/>
              <a:t>(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>
                <a:solidFill>
                  <a:srgbClr val="000000"/>
                </a:solidFill>
                <a:effectLst/>
              </a:rPr>
              <a:t>j </a:t>
            </a:r>
            <a:r>
              <a:rPr lang="en-US" dirty="0"/>
              <a:t>=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1750EB"/>
                </a:solidFill>
                <a:effectLst/>
              </a:rPr>
              <a:t>1 </a:t>
            </a:r>
            <a:r>
              <a:rPr lang="en-US" dirty="0"/>
              <a:t>; </a:t>
            </a:r>
            <a:r>
              <a:rPr lang="en-US" dirty="0">
                <a:solidFill>
                  <a:srgbClr val="000000"/>
                </a:solidFill>
                <a:effectLst/>
              </a:rPr>
              <a:t>j </a:t>
            </a:r>
            <a:r>
              <a:rPr lang="en-US" dirty="0"/>
              <a:t>&lt; </a:t>
            </a:r>
            <a:r>
              <a:rPr lang="en-US" dirty="0">
                <a:solidFill>
                  <a:srgbClr val="000000"/>
                </a:solidFill>
                <a:effectLst/>
              </a:rPr>
              <a:t>n </a:t>
            </a:r>
            <a:r>
              <a:rPr lang="en-US" dirty="0"/>
              <a:t>; </a:t>
            </a:r>
            <a:r>
              <a:rPr lang="en-US" dirty="0">
                <a:solidFill>
                  <a:srgbClr val="000000"/>
                </a:solidFill>
                <a:effectLst/>
              </a:rPr>
              <a:t>j </a:t>
            </a:r>
            <a:r>
              <a:rPr lang="en-US" dirty="0"/>
              <a:t>++ )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i="1" dirty="0">
                <a:solidFill>
                  <a:srgbClr val="8C8C8C"/>
                </a:solidFill>
                <a:effectLst/>
              </a:rPr>
              <a:t>// Use </a:t>
            </a:r>
            <a:r>
              <a:rPr lang="en-US" i="1" dirty="0" err="1">
                <a:solidFill>
                  <a:srgbClr val="8C8C8C"/>
                </a:solidFill>
                <a:effectLst/>
              </a:rPr>
              <a:t>compareTo</a:t>
            </a:r>
            <a:r>
              <a:rPr lang="en-US" i="1" dirty="0">
                <a:solidFill>
                  <a:srgbClr val="8C8C8C"/>
                </a:solidFill>
                <a:effectLst/>
              </a:rPr>
              <a:t> method to compare the size of two Comparable objects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        </a:t>
            </a:r>
            <a:r>
              <a:rPr lang="en-US" dirty="0">
                <a:solidFill>
                  <a:srgbClr val="0033B3"/>
                </a:solidFill>
                <a:effectLst/>
              </a:rPr>
              <a:t>if</a:t>
            </a:r>
            <a:r>
              <a:rPr lang="en-US" dirty="0"/>
              <a:t>(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000000"/>
                </a:solidFill>
                <a:effectLst/>
              </a:rPr>
              <a:t>j</a:t>
            </a:r>
            <a:r>
              <a:rPr lang="en-US" dirty="0"/>
              <a:t>].</a:t>
            </a:r>
            <a:r>
              <a:rPr lang="en-US" dirty="0" err="1"/>
              <a:t>compareTo</a:t>
            </a:r>
            <a:r>
              <a:rPr lang="en-US" dirty="0"/>
              <a:t>(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>
                <a:solidFill>
                  <a:srgbClr val="000000"/>
                </a:solidFill>
                <a:effectLst/>
              </a:rPr>
              <a:t>minIndex</a:t>
            </a:r>
            <a:r>
              <a:rPr lang="en-US" dirty="0"/>
              <a:t>] ) &lt; </a:t>
            </a:r>
            <a:r>
              <a:rPr lang="en-US" dirty="0">
                <a:solidFill>
                  <a:srgbClr val="1750EB"/>
                </a:solidFill>
                <a:effectLst/>
              </a:rPr>
              <a:t>0 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    </a:t>
            </a:r>
            <a:r>
              <a:rPr lang="en-US" dirty="0" err="1">
                <a:solidFill>
                  <a:srgbClr val="000000"/>
                </a:solidFill>
                <a:effectLst/>
              </a:rPr>
              <a:t>minIndex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000000"/>
                </a:solidFill>
                <a:effectLst/>
              </a:rPr>
              <a:t>j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i="1" dirty="0">
                <a:effectLst/>
              </a:rPr>
              <a:t>swap</a:t>
            </a:r>
            <a:r>
              <a:rPr lang="en-US" dirty="0"/>
              <a:t>( </a:t>
            </a:r>
            <a:r>
              <a:rPr lang="en-US" dirty="0" err="1"/>
              <a:t>arr</a:t>
            </a:r>
            <a:r>
              <a:rPr lang="en-US" dirty="0"/>
              <a:t> ,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, </a:t>
            </a:r>
            <a:r>
              <a:rPr lang="en-US" dirty="0" err="1">
                <a:solidFill>
                  <a:srgbClr val="000000"/>
                </a:solidFill>
                <a:effectLst/>
              </a:rPr>
              <a:t>minIndex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private static void </a:t>
            </a:r>
            <a:r>
              <a:rPr lang="en-US" dirty="0">
                <a:solidFill>
                  <a:srgbClr val="00627A"/>
                </a:solidFill>
                <a:effectLst/>
              </a:rPr>
              <a:t>swap</a:t>
            </a:r>
            <a:r>
              <a:rPr lang="en-US" dirty="0"/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Object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/>
              <a:t>j)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000000"/>
                </a:solidFill>
                <a:effectLst/>
              </a:rPr>
              <a:t>Object t </a:t>
            </a:r>
            <a:r>
              <a:rPr lang="en-US" dirty="0"/>
              <a:t>=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arr</a:t>
            </a:r>
            <a:r>
              <a:rPr lang="en-US" dirty="0"/>
              <a:t>[j];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arr</a:t>
            </a:r>
            <a:r>
              <a:rPr lang="en-US" dirty="0"/>
              <a:t>[j] = </a:t>
            </a:r>
            <a:r>
              <a:rPr lang="en-US" dirty="0">
                <a:solidFill>
                  <a:srgbClr val="000000"/>
                </a:solidFill>
                <a:effectLst/>
              </a:rPr>
              <a:t>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</a:t>
            </a:r>
            <a:endParaRPr lang="en-CN" dirty="0"/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49EB02B3-A1A5-D50E-9D66-3A6759F72677}"/>
              </a:ext>
            </a:extLst>
          </p:cNvPr>
          <p:cNvSpPr/>
          <p:nvPr/>
        </p:nvSpPr>
        <p:spPr>
          <a:xfrm>
            <a:off x="6145617" y="377018"/>
            <a:ext cx="2020187" cy="813829"/>
          </a:xfrm>
          <a:prstGeom prst="flowChartTermina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71D4C-3CA2-3D23-5368-5EAF4737610D}"/>
              </a:ext>
            </a:extLst>
          </p:cNvPr>
          <p:cNvSpPr txBox="1"/>
          <p:nvPr/>
        </p:nvSpPr>
        <p:spPr>
          <a:xfrm>
            <a:off x="6271456" y="514565"/>
            <a:ext cx="2179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r>
              <a:rPr lang="en-CN" dirty="0"/>
              <a:t>orted:</a:t>
            </a:r>
            <a:r>
              <a:rPr lang="zh-CN" altLang="en-US" dirty="0"/>
              <a:t> </a:t>
            </a:r>
            <a:r>
              <a:rPr lang="en-US" altLang="zh-CN" dirty="0" err="1"/>
              <a:t>arr</a:t>
            </a:r>
            <a:r>
              <a:rPr lang="en-US" altLang="zh-CN" dirty="0"/>
              <a:t>[0,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)	</a:t>
            </a:r>
            <a:endParaRPr lang="en-CN" dirty="0"/>
          </a:p>
          <a:p>
            <a:r>
              <a:rPr lang="en-CN" dirty="0"/>
              <a:t>Out of order:</a:t>
            </a:r>
            <a:r>
              <a:rPr lang="zh-CN" altLang="en-US" dirty="0"/>
              <a:t> </a:t>
            </a:r>
            <a:r>
              <a:rPr lang="en-US" altLang="zh-CN" dirty="0" err="1"/>
              <a:t>arr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0)</a:t>
            </a:r>
            <a:endParaRPr lang="en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5;p37">
            <a:extLst>
              <a:ext uri="{FF2B5EF4-FFF2-40B4-BE49-F238E27FC236}">
                <a16:creationId xmlns:a16="http://schemas.microsoft.com/office/drawing/2014/main" id="{E45C100B-BF57-0413-DC71-016318578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Insertion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dirty="0"/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873E3050-5BB0-3CF9-7A5D-56ADE5976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9" t="26942" r="18641" b="3963"/>
          <a:stretch/>
        </p:blipFill>
        <p:spPr bwMode="auto">
          <a:xfrm>
            <a:off x="5929459" y="2571750"/>
            <a:ext cx="2780908" cy="21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 排序基础 - 5插入排序法_第4张图片">
            <a:extLst>
              <a:ext uri="{FF2B5EF4-FFF2-40B4-BE49-F238E27FC236}">
                <a16:creationId xmlns:a16="http://schemas.microsoft.com/office/drawing/2014/main" id="{A390BCB1-B56E-FF4A-6BEF-2C818186F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4" r="2723" b="8910"/>
          <a:stretch/>
        </p:blipFill>
        <p:spPr bwMode="auto">
          <a:xfrm>
            <a:off x="557624" y="1093968"/>
            <a:ext cx="3439342" cy="5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 排序基础 - 5插入排序法_第6张图片">
            <a:extLst>
              <a:ext uri="{FF2B5EF4-FFF2-40B4-BE49-F238E27FC236}">
                <a16:creationId xmlns:a16="http://schemas.microsoft.com/office/drawing/2014/main" id="{EDBDF1DF-2DB4-04F3-9B4A-BA060F985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8" r="2673" b="10495"/>
          <a:stretch/>
        </p:blipFill>
        <p:spPr bwMode="auto">
          <a:xfrm>
            <a:off x="557623" y="1867119"/>
            <a:ext cx="3439343" cy="5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2 排序基础 - 5插入排序法_第8张图片">
            <a:extLst>
              <a:ext uri="{FF2B5EF4-FFF2-40B4-BE49-F238E27FC236}">
                <a16:creationId xmlns:a16="http://schemas.microsoft.com/office/drawing/2014/main" id="{7859D03E-0571-A470-12FA-4809CA050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7" r="1370" b="12875"/>
          <a:stretch/>
        </p:blipFill>
        <p:spPr bwMode="auto">
          <a:xfrm>
            <a:off x="562335" y="2578913"/>
            <a:ext cx="3429918" cy="50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2 排序基础 - 5插入排序法_第10张图片">
            <a:extLst>
              <a:ext uri="{FF2B5EF4-FFF2-40B4-BE49-F238E27FC236}">
                <a16:creationId xmlns:a16="http://schemas.microsoft.com/office/drawing/2014/main" id="{35473933-38E7-D804-5967-96A6B58F1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80" r="2495" b="11436"/>
          <a:stretch/>
        </p:blipFill>
        <p:spPr bwMode="auto">
          <a:xfrm>
            <a:off x="572313" y="3333110"/>
            <a:ext cx="3429918" cy="50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2 排序基础 - 5插入排序法_第12张图片">
            <a:extLst>
              <a:ext uri="{FF2B5EF4-FFF2-40B4-BE49-F238E27FC236}">
                <a16:creationId xmlns:a16="http://schemas.microsoft.com/office/drawing/2014/main" id="{2C2227AD-6B00-4D05-B8E1-2E83068AC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3" r="2609" b="11683"/>
          <a:stretch/>
        </p:blipFill>
        <p:spPr bwMode="auto">
          <a:xfrm>
            <a:off x="572313" y="4051545"/>
            <a:ext cx="3443006" cy="50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995BE-6337-0225-36D5-7C060D70DB70}"/>
              </a:ext>
            </a:extLst>
          </p:cNvPr>
          <p:cNvSpPr txBox="1"/>
          <p:nvPr/>
        </p:nvSpPr>
        <p:spPr>
          <a:xfrm>
            <a:off x="1952069" y="4755445"/>
            <a:ext cx="650449" cy="31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···</a:t>
            </a:r>
            <a:r>
              <a:rPr lang="zh-CN" altLang="en-US" dirty="0"/>
              <a:t> </a:t>
            </a:r>
            <a:r>
              <a:rPr lang="en-US" altLang="zh-CN" dirty="0"/>
              <a:t>···</a:t>
            </a:r>
            <a:endParaRPr lang="en-CN" dirty="0"/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38082854-BD23-E22A-7D3A-12AC028363B9}"/>
              </a:ext>
            </a:extLst>
          </p:cNvPr>
          <p:cNvSpPr/>
          <p:nvPr/>
        </p:nvSpPr>
        <p:spPr>
          <a:xfrm>
            <a:off x="5709680" y="972443"/>
            <a:ext cx="2020187" cy="813829"/>
          </a:xfrm>
          <a:prstGeom prst="flowChartTermina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ACE3A-36B0-034B-F34E-B3CD0C51FEF2}"/>
              </a:ext>
            </a:extLst>
          </p:cNvPr>
          <p:cNvSpPr txBox="1"/>
          <p:nvPr/>
        </p:nvSpPr>
        <p:spPr>
          <a:xfrm>
            <a:off x="5835519" y="1109990"/>
            <a:ext cx="2179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r>
              <a:rPr lang="en-CN" dirty="0"/>
              <a:t>orted:</a:t>
            </a:r>
            <a:r>
              <a:rPr lang="zh-CN" altLang="en-US" dirty="0"/>
              <a:t> </a:t>
            </a:r>
            <a:r>
              <a:rPr lang="en-US" altLang="zh-CN" dirty="0" err="1"/>
              <a:t>arr</a:t>
            </a:r>
            <a:r>
              <a:rPr lang="en-US" altLang="zh-CN" dirty="0"/>
              <a:t>[0,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)	</a:t>
            </a:r>
            <a:endParaRPr lang="en-CN" dirty="0"/>
          </a:p>
          <a:p>
            <a:r>
              <a:rPr lang="en-CN" dirty="0"/>
              <a:t>Out of order:</a:t>
            </a:r>
            <a:r>
              <a:rPr lang="zh-CN" altLang="en-US" dirty="0"/>
              <a:t> </a:t>
            </a:r>
            <a:r>
              <a:rPr lang="en-US" altLang="zh-CN" dirty="0" err="1"/>
              <a:t>arr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0)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4364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63E146-0FE1-85F8-A036-905D73B48A8A}"/>
              </a:ext>
            </a:extLst>
          </p:cNvPr>
          <p:cNvSpPr txBox="1"/>
          <p:nvPr/>
        </p:nvSpPr>
        <p:spPr>
          <a:xfrm>
            <a:off x="1098222" y="808807"/>
            <a:ext cx="709838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public class </a:t>
            </a:r>
            <a:r>
              <a:rPr lang="en-US" dirty="0" err="1">
                <a:solidFill>
                  <a:srgbClr val="000000"/>
                </a:solidFill>
                <a:effectLst/>
              </a:rPr>
              <a:t>InsertionSort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// Our algorithm class does not allow any instances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private </a:t>
            </a:r>
            <a:r>
              <a:rPr lang="en-US" dirty="0" err="1">
                <a:solidFill>
                  <a:srgbClr val="00627A"/>
                </a:solidFill>
                <a:effectLst/>
              </a:rPr>
              <a:t>InsertionSort</a:t>
            </a:r>
            <a:r>
              <a:rPr lang="en-US" dirty="0"/>
              <a:t>(){}</a:t>
            </a:r>
            <a:br>
              <a:rPr lang="en-US" dirty="0"/>
            </a:br>
            <a:r>
              <a:rPr lang="en-US" dirty="0"/>
              <a:t> </a:t>
            </a:r>
            <a:r>
              <a:rPr lang="en-US" i="1" dirty="0">
                <a:solidFill>
                  <a:srgbClr val="8C8C8C"/>
                </a:solidFill>
                <a:effectLst/>
              </a:rPr>
              <a:t>// Use </a:t>
            </a:r>
            <a:r>
              <a:rPr lang="en-US" i="1" dirty="0" err="1">
                <a:solidFill>
                  <a:srgbClr val="8C8C8C"/>
                </a:solidFill>
                <a:effectLst/>
              </a:rPr>
              <a:t>InsertionSort</a:t>
            </a:r>
            <a:r>
              <a:rPr lang="en-US" i="1" dirty="0">
                <a:solidFill>
                  <a:srgbClr val="8C8C8C"/>
                </a:solidFill>
                <a:effectLst/>
              </a:rPr>
              <a:t> to sort the entire </a:t>
            </a:r>
            <a:r>
              <a:rPr lang="en-US" i="1" dirty="0" err="1">
                <a:solidFill>
                  <a:srgbClr val="8C8C8C"/>
                </a:solidFill>
                <a:effectLst/>
              </a:rPr>
              <a:t>arr</a:t>
            </a:r>
            <a:r>
              <a:rPr lang="en-US" i="1" dirty="0">
                <a:solidFill>
                  <a:srgbClr val="8C8C8C"/>
                </a:solidFill>
                <a:effectLst/>
              </a:rPr>
              <a:t> array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public static void </a:t>
            </a:r>
            <a:r>
              <a:rPr lang="en-US" dirty="0">
                <a:solidFill>
                  <a:srgbClr val="00627A"/>
                </a:solidFill>
                <a:effectLst/>
              </a:rPr>
              <a:t>sort</a:t>
            </a:r>
            <a:r>
              <a:rPr lang="en-US" dirty="0"/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Comparable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){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>
                <a:solidFill>
                  <a:srgbClr val="000000"/>
                </a:solidFill>
                <a:effectLst/>
              </a:rPr>
              <a:t>n </a:t>
            </a:r>
            <a:r>
              <a:rPr lang="en-US" dirty="0"/>
              <a:t>= </a:t>
            </a:r>
            <a:r>
              <a:rPr lang="en-US" dirty="0" err="1"/>
              <a:t>arr.</a:t>
            </a:r>
            <a:r>
              <a:rPr lang="en-US" dirty="0" err="1">
                <a:solidFill>
                  <a:srgbClr val="871094"/>
                </a:solidFill>
                <a:effectLst/>
              </a:rPr>
              <a:t>length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0033B3"/>
                </a:solidFill>
                <a:effectLst/>
              </a:rPr>
              <a:t>for </a:t>
            </a:r>
            <a:r>
              <a:rPr lang="en-US" dirty="0"/>
              <a:t>(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/>
              <a:t>;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&lt; </a:t>
            </a:r>
            <a:r>
              <a:rPr lang="en-US" dirty="0">
                <a:solidFill>
                  <a:srgbClr val="000000"/>
                </a:solidFill>
                <a:effectLst/>
              </a:rPr>
              <a:t>n</a:t>
            </a:r>
            <a:r>
              <a:rPr lang="en-US" dirty="0"/>
              <a:t>;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000000"/>
                </a:solidFill>
                <a:effectLst/>
              </a:rPr>
              <a:t>Comparable e </a:t>
            </a:r>
            <a:r>
              <a:rPr lang="en-US" dirty="0"/>
              <a:t>=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>
                <a:solidFill>
                  <a:srgbClr val="000000"/>
                </a:solidFill>
                <a:effectLst/>
              </a:rPr>
              <a:t>j </a:t>
            </a:r>
            <a:r>
              <a:rPr lang="en-US" dirty="0"/>
              <a:t>=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0033B3"/>
                </a:solidFill>
                <a:effectLst/>
              </a:rPr>
              <a:t>for</a:t>
            </a:r>
            <a:r>
              <a:rPr lang="en-US" dirty="0"/>
              <a:t>( ;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j </a:t>
            </a:r>
            <a:r>
              <a:rPr lang="en-US" dirty="0">
                <a:highlight>
                  <a:srgbClr val="FFFF00"/>
                </a:highlight>
              </a:rPr>
              <a:t>&gt; </a:t>
            </a:r>
            <a:r>
              <a:rPr lang="en-US" dirty="0">
                <a:solidFill>
                  <a:srgbClr val="1750EB"/>
                </a:solidFill>
                <a:effectLst/>
                <a:highlight>
                  <a:srgbClr val="FFFF00"/>
                </a:highlight>
              </a:rPr>
              <a:t>0 </a:t>
            </a:r>
            <a:r>
              <a:rPr lang="en-US" dirty="0">
                <a:highlight>
                  <a:srgbClr val="FFFF00"/>
                </a:highlight>
              </a:rPr>
              <a:t>&amp;&amp; </a:t>
            </a:r>
            <a:r>
              <a:rPr lang="en-US" dirty="0" err="1">
                <a:highlight>
                  <a:srgbClr val="FFFF00"/>
                </a:highlight>
              </a:rPr>
              <a:t>arr</a:t>
            </a:r>
            <a:r>
              <a:rPr lang="en-US" dirty="0">
                <a:highlight>
                  <a:srgbClr val="FFFF00"/>
                </a:highlight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j</a:t>
            </a:r>
            <a:r>
              <a:rPr lang="en-US" dirty="0">
                <a:highlight>
                  <a:srgbClr val="FFFF00"/>
                </a:highlight>
              </a:rPr>
              <a:t>-</a:t>
            </a:r>
            <a:r>
              <a:rPr lang="en-US" dirty="0">
                <a:solidFill>
                  <a:srgbClr val="1750EB"/>
                </a:solidFill>
                <a:effectLst/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].</a:t>
            </a:r>
            <a:r>
              <a:rPr lang="en-US" dirty="0" err="1">
                <a:highlight>
                  <a:srgbClr val="FFFF00"/>
                </a:highlight>
              </a:rPr>
              <a:t>compareTo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</a:t>
            </a:r>
            <a:r>
              <a:rPr lang="en-US" dirty="0">
                <a:highlight>
                  <a:srgbClr val="FFFF00"/>
                </a:highlight>
              </a:rPr>
              <a:t>) &gt; </a:t>
            </a:r>
            <a:r>
              <a:rPr lang="en-US" dirty="0">
                <a:solidFill>
                  <a:srgbClr val="1750EB"/>
                </a:solidFill>
                <a:effectLst/>
                <a:highlight>
                  <a:srgbClr val="FFFF00"/>
                </a:highlight>
              </a:rPr>
              <a:t>0</a:t>
            </a:r>
            <a:r>
              <a:rPr lang="en-US" dirty="0">
                <a:solidFill>
                  <a:srgbClr val="1750EB"/>
                </a:solidFill>
                <a:effectLst/>
              </a:rPr>
              <a:t> </a:t>
            </a:r>
            <a:r>
              <a:rPr lang="en-US" dirty="0"/>
              <a:t>; </a:t>
            </a:r>
            <a:r>
              <a:rPr lang="en-US" dirty="0">
                <a:solidFill>
                  <a:srgbClr val="000000"/>
                </a:solidFill>
                <a:effectLst/>
              </a:rPr>
              <a:t>j</a:t>
            </a:r>
            <a:r>
              <a:rPr lang="en-US" dirty="0"/>
              <a:t>--)</a:t>
            </a:r>
            <a:r>
              <a:rPr lang="en-US" altLang="zh-CN" dirty="0"/>
              <a:t>{</a:t>
            </a:r>
          </a:p>
          <a:p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>
                <a:highlight>
                  <a:srgbClr val="00FF00"/>
                </a:highlight>
              </a:rPr>
              <a:t>arr</a:t>
            </a:r>
            <a:r>
              <a:rPr lang="en-US" dirty="0">
                <a:highlight>
                  <a:srgbClr val="00FF00"/>
                </a:highlight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j</a:t>
            </a:r>
            <a:r>
              <a:rPr lang="en-US" dirty="0">
                <a:highlight>
                  <a:srgbClr val="00FF00"/>
                </a:highlight>
              </a:rPr>
              <a:t>] = </a:t>
            </a:r>
            <a:r>
              <a:rPr lang="en-US" dirty="0" err="1">
                <a:highlight>
                  <a:srgbClr val="00FF00"/>
                </a:highlight>
              </a:rPr>
              <a:t>arr</a:t>
            </a:r>
            <a:r>
              <a:rPr lang="en-US" dirty="0">
                <a:highlight>
                  <a:srgbClr val="00FF00"/>
                </a:highlight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j</a:t>
            </a:r>
            <a:r>
              <a:rPr lang="en-US" dirty="0">
                <a:highlight>
                  <a:srgbClr val="00FF00"/>
                </a:highlight>
              </a:rPr>
              <a:t>-</a:t>
            </a:r>
            <a:r>
              <a:rPr lang="en-US" dirty="0">
                <a:solidFill>
                  <a:srgbClr val="1750EB"/>
                </a:solidFill>
                <a:effectLst/>
                <a:highlight>
                  <a:srgbClr val="00FF00"/>
                </a:highlight>
              </a:rPr>
              <a:t>1</a:t>
            </a:r>
            <a:r>
              <a:rPr lang="en-US" dirty="0">
                <a:highlight>
                  <a:srgbClr val="00FF00"/>
                </a:highlight>
              </a:rPr>
              <a:t>];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}</a:t>
            </a:r>
          </a:p>
          <a:p>
            <a:br>
              <a:rPr lang="en-US" dirty="0">
                <a:highlight>
                  <a:srgbClr val="00FF00"/>
                </a:highlight>
              </a:rPr>
            </a:br>
            <a:r>
              <a:rPr lang="en-US" dirty="0"/>
              <a:t>            </a:t>
            </a:r>
            <a:r>
              <a:rPr lang="en-US" dirty="0" err="1">
                <a:highlight>
                  <a:srgbClr val="00FF00"/>
                </a:highlight>
              </a:rPr>
              <a:t>arr</a:t>
            </a:r>
            <a:r>
              <a:rPr lang="en-US" dirty="0">
                <a:highlight>
                  <a:srgbClr val="00FF00"/>
                </a:highlight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j</a:t>
            </a:r>
            <a:r>
              <a:rPr lang="en-US" dirty="0">
                <a:highlight>
                  <a:srgbClr val="00FF00"/>
                </a:highlight>
              </a:rPr>
              <a:t>] =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e</a:t>
            </a:r>
            <a:r>
              <a:rPr lang="en-US" dirty="0">
                <a:highlight>
                  <a:srgbClr val="00FF00"/>
                </a:highlight>
              </a:rPr>
              <a:t>;</a:t>
            </a:r>
            <a:br>
              <a:rPr lang="en-US" dirty="0">
                <a:highlight>
                  <a:srgbClr val="00FF00"/>
                </a:highlight>
              </a:rPr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}</a:t>
            </a:r>
            <a:endParaRPr lang="en-CN" dirty="0"/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FEF524AF-EC9E-5944-3F32-888885F1C34F}"/>
              </a:ext>
            </a:extLst>
          </p:cNvPr>
          <p:cNvSpPr/>
          <p:nvPr/>
        </p:nvSpPr>
        <p:spPr>
          <a:xfrm>
            <a:off x="4572000" y="1884702"/>
            <a:ext cx="1363536" cy="660767"/>
          </a:xfrm>
          <a:prstGeom prst="flowChartTermina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91F11-0C84-160B-5683-4011623549F8}"/>
              </a:ext>
            </a:extLst>
          </p:cNvPr>
          <p:cNvSpPr txBox="1"/>
          <p:nvPr/>
        </p:nvSpPr>
        <p:spPr>
          <a:xfrm>
            <a:off x="4663261" y="2061196"/>
            <a:ext cx="1217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/>
              <a:t>simplify</a:t>
            </a:r>
            <a:endParaRPr lang="en-CN" b="1" dirty="0"/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3BA349BF-7C9F-AA89-1AB0-746D33F045FD}"/>
              </a:ext>
            </a:extLst>
          </p:cNvPr>
          <p:cNvSpPr/>
          <p:nvPr/>
        </p:nvSpPr>
        <p:spPr>
          <a:xfrm>
            <a:off x="2411716" y="4328419"/>
            <a:ext cx="1764357" cy="660767"/>
          </a:xfrm>
          <a:prstGeom prst="flowChartTermina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A215D-4B45-AD72-690E-61D779BEAE13}"/>
              </a:ext>
            </a:extLst>
          </p:cNvPr>
          <p:cNvSpPr txBox="1"/>
          <p:nvPr/>
        </p:nvSpPr>
        <p:spPr>
          <a:xfrm>
            <a:off x="2615255" y="4504913"/>
            <a:ext cx="156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/>
              <a:t>optimization</a:t>
            </a:r>
            <a:endParaRPr lang="en-CN" b="1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77F672F-E7FA-51F3-43B7-649268E700C5}"/>
              </a:ext>
            </a:extLst>
          </p:cNvPr>
          <p:cNvSpPr/>
          <p:nvPr/>
        </p:nvSpPr>
        <p:spPr>
          <a:xfrm rot="9471274">
            <a:off x="3109546" y="3743341"/>
            <a:ext cx="75413" cy="5927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6" name="Picture 2" descr="在这里插入图片描述">
            <a:extLst>
              <a:ext uri="{FF2B5EF4-FFF2-40B4-BE49-F238E27FC236}">
                <a16:creationId xmlns:a16="http://schemas.microsoft.com/office/drawing/2014/main" id="{877925FC-F9F9-43CF-9F11-BEEEA7842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3" r="16701" b="162"/>
          <a:stretch/>
        </p:blipFill>
        <p:spPr bwMode="auto">
          <a:xfrm>
            <a:off x="4379612" y="3215046"/>
            <a:ext cx="4289195" cy="164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B51E0E70-274C-AA89-0CDA-90D5412D5400}"/>
              </a:ext>
            </a:extLst>
          </p:cNvPr>
          <p:cNvSpPr/>
          <p:nvPr/>
        </p:nvSpPr>
        <p:spPr>
          <a:xfrm rot="3237383">
            <a:off x="4271177" y="2168744"/>
            <a:ext cx="75413" cy="5927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75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37">
            <a:extLst>
              <a:ext uri="{FF2B5EF4-FFF2-40B4-BE49-F238E27FC236}">
                <a16:creationId xmlns:a16="http://schemas.microsoft.com/office/drawing/2014/main" id="{B221DF39-F4E7-744D-383C-55D3F545D2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Merge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35B8C9E-4F45-C950-A5AD-2527D8B3C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23093"/>
          <a:stretch/>
        </p:blipFill>
        <p:spPr bwMode="auto">
          <a:xfrm>
            <a:off x="412145" y="1657165"/>
            <a:ext cx="3886478" cy="182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1D06F-557E-C948-69B9-F88FE52E0EB1}"/>
              </a:ext>
            </a:extLst>
          </p:cNvPr>
          <p:cNvSpPr txBox="1"/>
          <p:nvPr/>
        </p:nvSpPr>
        <p:spPr>
          <a:xfrm>
            <a:off x="4685122" y="1413652"/>
            <a:ext cx="4329538" cy="174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mergeSort</a:t>
            </a:r>
            <a:r>
              <a:rPr lang="en-US" altLang="zh-CN" dirty="0"/>
              <a:t>(E[]</a:t>
            </a:r>
            <a:r>
              <a:rPr lang="zh-CN" altLang="en-US" dirty="0"/>
              <a:t> </a:t>
            </a:r>
            <a:r>
              <a:rPr lang="en-US" altLang="zh-CN" dirty="0" err="1"/>
              <a:t>arr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l,</a:t>
            </a:r>
            <a:r>
              <a:rPr lang="zh-CN" altLang="en-US" dirty="0"/>
              <a:t> </a:t>
            </a:r>
            <a:r>
              <a:rPr lang="en-US" altLang="zh-CN" dirty="0"/>
              <a:t>r):</a:t>
            </a:r>
            <a:endParaRPr lang="en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     </a:t>
            </a:r>
            <a:r>
              <a:rPr lang="en-CN" dirty="0"/>
              <a:t>Step 1: Sort arr[l, mid]</a:t>
            </a:r>
          </a:p>
          <a:p>
            <a:pPr lvl="2">
              <a:lnSpc>
                <a:spcPct val="200000"/>
              </a:lnSpc>
            </a:pPr>
            <a:r>
              <a:rPr lang="zh-CN" altLang="en-US" dirty="0"/>
              <a:t>     </a:t>
            </a:r>
            <a:r>
              <a:rPr lang="en-CN" dirty="0"/>
              <a:t>Step 2: Sort arr[mid+1, r]</a:t>
            </a:r>
          </a:p>
          <a:p>
            <a:pPr lvl="2">
              <a:lnSpc>
                <a:spcPct val="200000"/>
              </a:lnSpc>
            </a:pPr>
            <a:r>
              <a:rPr lang="zh-CN" altLang="en-US" dirty="0"/>
              <a:t>     </a:t>
            </a:r>
            <a:r>
              <a:rPr lang="en-CN" dirty="0"/>
              <a:t>Step 3: Merge sorted arr[l, mid] and arr[mid+1, r]</a:t>
            </a:r>
          </a:p>
        </p:txBody>
      </p:sp>
    </p:spTree>
    <p:extLst>
      <p:ext uri="{BB962C8B-B14F-4D97-AF65-F5344CB8AC3E}">
        <p14:creationId xmlns:p14="http://schemas.microsoft.com/office/powerpoint/2010/main" val="545141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归并排序_JdbcUtils的博客-CSDN博客">
            <a:extLst>
              <a:ext uri="{FF2B5EF4-FFF2-40B4-BE49-F238E27FC236}">
                <a16:creationId xmlns:a16="http://schemas.microsoft.com/office/drawing/2014/main" id="{1FBC9FFF-7B1D-48CE-230E-04FC6BD5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77" y="857299"/>
            <a:ext cx="4254745" cy="37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C9F44B-82DE-1599-FAF0-58FF7F5265F8}"/>
              </a:ext>
            </a:extLst>
          </p:cNvPr>
          <p:cNvSpPr/>
          <p:nvPr/>
        </p:nvSpPr>
        <p:spPr>
          <a:xfrm>
            <a:off x="2356701" y="1046375"/>
            <a:ext cx="1131217" cy="15082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0FDBC-9F45-5449-CDF6-F1F2EBCEADDD}"/>
              </a:ext>
            </a:extLst>
          </p:cNvPr>
          <p:cNvSpPr/>
          <p:nvPr/>
        </p:nvSpPr>
        <p:spPr>
          <a:xfrm>
            <a:off x="2356700" y="1934066"/>
            <a:ext cx="1300900" cy="15082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1EDAD5-148C-6B73-7019-4292A486206B}"/>
              </a:ext>
            </a:extLst>
          </p:cNvPr>
          <p:cNvSpPr/>
          <p:nvPr/>
        </p:nvSpPr>
        <p:spPr>
          <a:xfrm>
            <a:off x="2356701" y="2826078"/>
            <a:ext cx="1131217" cy="15082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0BA46-1E05-3B3E-6099-1943561337FA}"/>
              </a:ext>
            </a:extLst>
          </p:cNvPr>
          <p:cNvSpPr/>
          <p:nvPr/>
        </p:nvSpPr>
        <p:spPr>
          <a:xfrm>
            <a:off x="2356700" y="3590259"/>
            <a:ext cx="1300900" cy="15082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CEBE41-7156-1F4D-F1D6-223E241DE635}"/>
              </a:ext>
            </a:extLst>
          </p:cNvPr>
          <p:cNvSpPr/>
          <p:nvPr/>
        </p:nvSpPr>
        <p:spPr>
          <a:xfrm>
            <a:off x="3411852" y="1749586"/>
            <a:ext cx="292341" cy="12193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7F6AEB-B169-0498-FBEB-8FD7C0DC551E}"/>
              </a:ext>
            </a:extLst>
          </p:cNvPr>
          <p:cNvSpPr/>
          <p:nvPr/>
        </p:nvSpPr>
        <p:spPr>
          <a:xfrm>
            <a:off x="3657600" y="2687001"/>
            <a:ext cx="263220" cy="12193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0A3EA2-140C-A33A-069F-0477ED748962}"/>
              </a:ext>
            </a:extLst>
          </p:cNvPr>
          <p:cNvSpPr/>
          <p:nvPr/>
        </p:nvSpPr>
        <p:spPr>
          <a:xfrm flipV="1">
            <a:off x="3810000" y="3590258"/>
            <a:ext cx="263220" cy="7898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7182F-E554-0660-70E5-EFCFC0EEC394}"/>
              </a:ext>
            </a:extLst>
          </p:cNvPr>
          <p:cNvSpPr/>
          <p:nvPr/>
        </p:nvSpPr>
        <p:spPr>
          <a:xfrm>
            <a:off x="2743930" y="4490557"/>
            <a:ext cx="263220" cy="12193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2227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D8C759-1DD8-8D8F-422B-5D5E00923764}"/>
              </a:ext>
            </a:extLst>
          </p:cNvPr>
          <p:cNvSpPr txBox="1"/>
          <p:nvPr/>
        </p:nvSpPr>
        <p:spPr>
          <a:xfrm>
            <a:off x="350874" y="155704"/>
            <a:ext cx="864426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// Combine the two parts of </a:t>
            </a:r>
            <a:r>
              <a:rPr lang="en-US" i="1" dirty="0" err="1">
                <a:solidFill>
                  <a:srgbClr val="8C8C8C"/>
                </a:solidFill>
                <a:effectLst/>
              </a:rPr>
              <a:t>arr</a:t>
            </a:r>
            <a:r>
              <a:rPr lang="en-US" i="1" dirty="0">
                <a:solidFill>
                  <a:srgbClr val="8C8C8C"/>
                </a:solidFill>
                <a:effectLst/>
              </a:rPr>
              <a:t>[l...mid] and </a:t>
            </a:r>
            <a:r>
              <a:rPr lang="en-US" i="1" dirty="0" err="1">
                <a:solidFill>
                  <a:srgbClr val="8C8C8C"/>
                </a:solidFill>
                <a:effectLst/>
              </a:rPr>
              <a:t>arr</a:t>
            </a:r>
            <a:r>
              <a:rPr lang="en-US" i="1" dirty="0">
                <a:solidFill>
                  <a:srgbClr val="8C8C8C"/>
                </a:solidFill>
                <a:effectLst/>
              </a:rPr>
              <a:t>[mid+1...r]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private static void </a:t>
            </a:r>
            <a:r>
              <a:rPr lang="en-US" dirty="0">
                <a:solidFill>
                  <a:srgbClr val="00627A"/>
                </a:solidFill>
                <a:effectLst/>
              </a:rPr>
              <a:t>merge</a:t>
            </a:r>
            <a:r>
              <a:rPr lang="en-US" dirty="0"/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Comparable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/>
              <a:t>l,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/>
              <a:t>mid,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/>
              <a:t>r) {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0000"/>
                </a:solidFill>
                <a:effectLst/>
              </a:rPr>
              <a:t>Comparable</a:t>
            </a:r>
            <a:r>
              <a:rPr lang="en-US" dirty="0"/>
              <a:t>[] </a:t>
            </a:r>
            <a:r>
              <a:rPr lang="en-US" dirty="0">
                <a:solidFill>
                  <a:srgbClr val="000000"/>
                </a:solidFill>
                <a:effectLst/>
              </a:rPr>
              <a:t>aux </a:t>
            </a:r>
            <a:r>
              <a:rPr lang="en-US" dirty="0"/>
              <a:t>= </a:t>
            </a:r>
            <a:r>
              <a:rPr lang="en-US" dirty="0" err="1">
                <a:solidFill>
                  <a:srgbClr val="000000"/>
                </a:solidFill>
                <a:effectLst/>
              </a:rPr>
              <a:t>Arrays</a:t>
            </a:r>
            <a:r>
              <a:rPr lang="en-US" dirty="0" err="1"/>
              <a:t>.</a:t>
            </a:r>
            <a:r>
              <a:rPr lang="en-US" i="1" dirty="0" err="1">
                <a:effectLst/>
              </a:rPr>
              <a:t>copyOfRange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l, r+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// Initialization, </a:t>
            </a:r>
            <a:r>
              <a:rPr lang="en-US" i="1" dirty="0" err="1">
                <a:solidFill>
                  <a:srgbClr val="8C8C8C"/>
                </a:solidFill>
                <a:effectLst/>
              </a:rPr>
              <a:t>i</a:t>
            </a:r>
            <a:r>
              <a:rPr lang="en-US" i="1" dirty="0">
                <a:solidFill>
                  <a:srgbClr val="8C8C8C"/>
                </a:solidFill>
                <a:effectLst/>
              </a:rPr>
              <a:t> points to the left half of the starting index position l; j points to the right half of the starting index position mid+1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= l, </a:t>
            </a:r>
            <a:r>
              <a:rPr lang="en-US" dirty="0">
                <a:solidFill>
                  <a:srgbClr val="000000"/>
                </a:solidFill>
                <a:effectLst/>
              </a:rPr>
              <a:t>j </a:t>
            </a:r>
            <a:r>
              <a:rPr lang="en-US" dirty="0"/>
              <a:t>= mid+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33B3"/>
                </a:solidFill>
                <a:effectLst/>
              </a:rPr>
              <a:t>for</a:t>
            </a:r>
            <a:r>
              <a:rPr lang="en-US" dirty="0"/>
              <a:t>(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>
                <a:solidFill>
                  <a:srgbClr val="000000"/>
                </a:solidFill>
                <a:effectLst/>
              </a:rPr>
              <a:t>k </a:t>
            </a:r>
            <a:r>
              <a:rPr lang="en-US" dirty="0"/>
              <a:t>= l ; </a:t>
            </a:r>
            <a:r>
              <a:rPr lang="en-US" dirty="0">
                <a:solidFill>
                  <a:srgbClr val="000000"/>
                </a:solidFill>
                <a:effectLst/>
              </a:rPr>
              <a:t>k </a:t>
            </a:r>
            <a:r>
              <a:rPr lang="en-US" dirty="0"/>
              <a:t>&lt;= r; </a:t>
            </a:r>
            <a:r>
              <a:rPr lang="en-US" dirty="0">
                <a:solidFill>
                  <a:srgbClr val="000000"/>
                </a:solidFill>
                <a:effectLst/>
              </a:rPr>
              <a:t>k </a:t>
            </a:r>
            <a:r>
              <a:rPr lang="en-US" dirty="0"/>
              <a:t>++ ){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0033B3"/>
                </a:solidFill>
                <a:effectLst/>
              </a:rPr>
              <a:t>if</a:t>
            </a:r>
            <a:r>
              <a:rPr lang="en-US" dirty="0"/>
              <a:t>(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&gt; mid ){  </a:t>
            </a:r>
            <a:r>
              <a:rPr lang="en-US" i="1" dirty="0">
                <a:solidFill>
                  <a:srgbClr val="8C8C8C"/>
                </a:solidFill>
                <a:effectLst/>
              </a:rPr>
              <a:t>// If the left half of the elements have all been processed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      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000000"/>
                </a:solidFill>
                <a:effectLst/>
              </a:rPr>
              <a:t>k</a:t>
            </a:r>
            <a:r>
              <a:rPr lang="en-US" dirty="0"/>
              <a:t>] =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aux</a:t>
            </a:r>
            <a:r>
              <a:rPr lang="en-US" dirty="0">
                <a:highlight>
                  <a:srgbClr val="00FF00"/>
                </a:highlight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j</a:t>
            </a:r>
            <a:r>
              <a:rPr lang="en-US" dirty="0">
                <a:highlight>
                  <a:srgbClr val="00FF00"/>
                </a:highlight>
              </a:rPr>
              <a:t>-l]; </a:t>
            </a:r>
            <a:r>
              <a:rPr lang="en-US" dirty="0">
                <a:solidFill>
                  <a:srgbClr val="000000"/>
                </a:solidFill>
                <a:effectLst/>
              </a:rPr>
              <a:t>j </a:t>
            </a:r>
            <a:r>
              <a:rPr lang="en-US" dirty="0"/>
              <a:t>++;</a:t>
            </a:r>
            <a:br>
              <a:rPr lang="en-US" dirty="0"/>
            </a:br>
            <a:r>
              <a:rPr lang="en-US" dirty="0"/>
              <a:t>           }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0033B3"/>
                </a:solidFill>
                <a:effectLst/>
              </a:rPr>
              <a:t>else if</a:t>
            </a:r>
            <a:r>
              <a:rPr lang="en-US" dirty="0"/>
              <a:t>( </a:t>
            </a:r>
            <a:r>
              <a:rPr lang="en-US" dirty="0">
                <a:solidFill>
                  <a:srgbClr val="000000"/>
                </a:solidFill>
                <a:effectLst/>
              </a:rPr>
              <a:t>j </a:t>
            </a:r>
            <a:r>
              <a:rPr lang="en-US" dirty="0"/>
              <a:t>&gt; r ){   </a:t>
            </a:r>
            <a:r>
              <a:rPr lang="en-US" i="1" dirty="0">
                <a:solidFill>
                  <a:srgbClr val="8C8C8C"/>
                </a:solidFill>
                <a:effectLst/>
              </a:rPr>
              <a:t>// If the right half of the elements have all been processed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      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000000"/>
                </a:solidFill>
                <a:effectLst/>
              </a:rPr>
              <a:t>k</a:t>
            </a:r>
            <a:r>
              <a:rPr lang="en-US" dirty="0"/>
              <a:t>] =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aux</a:t>
            </a:r>
            <a:r>
              <a:rPr lang="en-US" dirty="0">
                <a:highlight>
                  <a:srgbClr val="00FF00"/>
                </a:highlight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i</a:t>
            </a:r>
            <a:r>
              <a:rPr lang="en-US" dirty="0">
                <a:highlight>
                  <a:srgbClr val="00FF00"/>
                </a:highlight>
              </a:rPr>
              <a:t>-l];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++;</a:t>
            </a:r>
            <a:br>
              <a:rPr lang="en-US" dirty="0"/>
            </a:br>
            <a:r>
              <a:rPr lang="en-US" dirty="0"/>
              <a:t>           }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0033B3"/>
                </a:solidFill>
                <a:effectLst/>
              </a:rPr>
              <a:t>else if</a:t>
            </a:r>
            <a:r>
              <a:rPr lang="en-US" dirty="0"/>
              <a:t>( </a:t>
            </a:r>
            <a:r>
              <a:rPr lang="en-US" dirty="0">
                <a:solidFill>
                  <a:srgbClr val="000000"/>
                </a:solidFill>
                <a:effectLst/>
              </a:rPr>
              <a:t>aux</a:t>
            </a:r>
            <a:r>
              <a:rPr lang="en-US" dirty="0"/>
              <a:t>[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/>
              <a:t>-l].</a:t>
            </a:r>
            <a:r>
              <a:rPr lang="en-US" dirty="0" err="1"/>
              <a:t>compareTo</a:t>
            </a:r>
            <a:r>
              <a:rPr lang="en-US" dirty="0"/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aux</a:t>
            </a:r>
            <a:r>
              <a:rPr lang="en-US" dirty="0"/>
              <a:t>[</a:t>
            </a:r>
            <a:r>
              <a:rPr lang="en-US" dirty="0">
                <a:solidFill>
                  <a:srgbClr val="000000"/>
                </a:solidFill>
                <a:effectLst/>
              </a:rPr>
              <a:t>j</a:t>
            </a:r>
            <a:r>
              <a:rPr lang="en-US" dirty="0"/>
              <a:t>-l]) &lt; </a:t>
            </a:r>
            <a:r>
              <a:rPr lang="en-US" dirty="0">
                <a:solidFill>
                  <a:srgbClr val="1750EB"/>
                </a:solidFill>
                <a:effectLst/>
              </a:rPr>
              <a:t>0 </a:t>
            </a:r>
            <a:r>
              <a:rPr lang="en-US" dirty="0"/>
              <a:t>){ </a:t>
            </a:r>
            <a:r>
              <a:rPr lang="en-US" i="1" dirty="0">
                <a:solidFill>
                  <a:srgbClr val="8C8C8C"/>
                </a:solidFill>
                <a:effectLst/>
              </a:rPr>
              <a:t>// The element pointed to by the left half &lt;the element pointed by the right half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      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000000"/>
                </a:solidFill>
                <a:effectLst/>
              </a:rPr>
              <a:t>k</a:t>
            </a:r>
            <a:r>
              <a:rPr lang="en-US" dirty="0"/>
              <a:t>] =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aux</a:t>
            </a:r>
            <a:r>
              <a:rPr lang="en-US" dirty="0">
                <a:highlight>
                  <a:srgbClr val="00FF00"/>
                </a:highlight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i</a:t>
            </a:r>
            <a:r>
              <a:rPr lang="en-US" dirty="0">
                <a:highlight>
                  <a:srgbClr val="00FF00"/>
                </a:highlight>
              </a:rPr>
              <a:t>-l]; </a:t>
            </a:r>
            <a:r>
              <a:rPr lang="en-US" dirty="0" err="1">
                <a:solidFill>
                  <a:srgbClr val="000000"/>
                </a:solidFill>
                <a:effectLst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/>
              <a:t>++;</a:t>
            </a:r>
            <a:br>
              <a:rPr lang="en-US" dirty="0"/>
            </a:br>
            <a:r>
              <a:rPr lang="en-US" dirty="0"/>
              <a:t>           }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0033B3"/>
                </a:solidFill>
                <a:effectLst/>
              </a:rPr>
              <a:t>else</a:t>
            </a:r>
            <a:r>
              <a:rPr lang="en-US" dirty="0"/>
              <a:t>{  </a:t>
            </a:r>
            <a:r>
              <a:rPr lang="en-US" i="1" dirty="0">
                <a:solidFill>
                  <a:srgbClr val="8C8C8C"/>
                </a:solidFill>
                <a:effectLst/>
              </a:rPr>
              <a:t>// The element referred to in the left half &gt;= the element referred to in the right half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      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000000"/>
                </a:solidFill>
                <a:effectLst/>
              </a:rPr>
              <a:t>k</a:t>
            </a:r>
            <a:r>
              <a:rPr lang="en-US" dirty="0"/>
              <a:t>] =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aux</a:t>
            </a:r>
            <a:r>
              <a:rPr lang="en-US" dirty="0">
                <a:highlight>
                  <a:srgbClr val="00FF00"/>
                </a:highlight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j</a:t>
            </a:r>
            <a:r>
              <a:rPr lang="en-US" dirty="0">
                <a:highlight>
                  <a:srgbClr val="00FF00"/>
                </a:highlight>
              </a:rPr>
              <a:t>-l]; </a:t>
            </a:r>
            <a:r>
              <a:rPr lang="en-US" dirty="0">
                <a:solidFill>
                  <a:srgbClr val="000000"/>
                </a:solidFill>
                <a:effectLst/>
              </a:rPr>
              <a:t>j </a:t>
            </a:r>
            <a:r>
              <a:rPr lang="en-US" dirty="0"/>
              <a:t>++;</a:t>
            </a:r>
            <a:br>
              <a:rPr lang="en-US" dirty="0"/>
            </a:br>
            <a:r>
              <a:rPr lang="en-US" dirty="0"/>
              <a:t>           }</a:t>
            </a:r>
            <a:br>
              <a:rPr lang="en-US" dirty="0"/>
            </a:br>
            <a:r>
              <a:rPr lang="en-US" dirty="0"/>
              <a:t>       }</a:t>
            </a:r>
            <a:br>
              <a:rPr lang="en-US" dirty="0"/>
            </a:br>
            <a:r>
              <a:rPr lang="en-US" dirty="0"/>
              <a:t>   }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2711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6CD804-F408-7B48-342D-041B339E1F88}"/>
              </a:ext>
            </a:extLst>
          </p:cNvPr>
          <p:cNvSpPr txBox="1"/>
          <p:nvPr/>
        </p:nvSpPr>
        <p:spPr>
          <a:xfrm>
            <a:off x="196702" y="478869"/>
            <a:ext cx="875059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private static void </a:t>
            </a:r>
            <a:r>
              <a:rPr lang="en-US" dirty="0">
                <a:solidFill>
                  <a:srgbClr val="00627A"/>
                </a:solidFill>
                <a:effectLst/>
              </a:rPr>
              <a:t>sort</a:t>
            </a:r>
            <a:r>
              <a:rPr lang="en-US" dirty="0"/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Comparable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/>
              <a:t>l,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/>
              <a:t>r) {</a:t>
            </a:r>
            <a:br>
              <a:rPr lang="en-US" dirty="0"/>
            </a:br>
            <a:r>
              <a:rPr lang="en-US" dirty="0"/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// Optimization 2: For small-scale arrays, use insertion sort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if</a:t>
            </a:r>
            <a:r>
              <a:rPr lang="en-US" dirty="0"/>
              <a:t>( r - l &lt;= </a:t>
            </a:r>
            <a:r>
              <a:rPr lang="en-US" dirty="0">
                <a:solidFill>
                  <a:srgbClr val="1750EB"/>
                </a:solidFill>
                <a:effectLst/>
              </a:rPr>
              <a:t>15 </a:t>
            </a:r>
            <a:r>
              <a:rPr lang="en-US" dirty="0"/>
              <a:t>){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>
                <a:solidFill>
                  <a:srgbClr val="000000"/>
                </a:solidFill>
                <a:effectLst/>
              </a:rPr>
              <a:t>InsertionSort</a:t>
            </a:r>
            <a:r>
              <a:rPr lang="en-US" dirty="0" err="1"/>
              <a:t>.</a:t>
            </a:r>
            <a:r>
              <a:rPr lang="en-US" i="1" dirty="0" err="1">
                <a:effectLst/>
              </a:rPr>
              <a:t>sort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l, r);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0033B3"/>
                </a:solidFill>
                <a:effectLst/>
                <a:highlight>
                  <a:srgbClr val="FFFF00"/>
                </a:highlight>
              </a:rPr>
              <a:t>return</a:t>
            </a:r>
            <a:r>
              <a:rPr lang="en-US" dirty="0">
                <a:highlight>
                  <a:srgbClr val="FFFF00"/>
                </a:highlight>
              </a:rPr>
              <a:t>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>
                <a:solidFill>
                  <a:srgbClr val="000000"/>
                </a:solidFill>
                <a:effectLst/>
              </a:rPr>
              <a:t>mid </a:t>
            </a:r>
            <a:r>
              <a:rPr lang="en-US" dirty="0"/>
              <a:t>= (</a:t>
            </a:r>
            <a:r>
              <a:rPr lang="en-US" dirty="0" err="1"/>
              <a:t>l+r</a:t>
            </a:r>
            <a:r>
              <a:rPr lang="en-US" dirty="0"/>
              <a:t>)/</a:t>
            </a:r>
            <a:r>
              <a:rPr lang="en-US" dirty="0">
                <a:solidFill>
                  <a:srgbClr val="1750EB"/>
                </a:solidFill>
                <a:effectLst/>
              </a:rPr>
              <a:t>2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>
                <a:effectLst/>
              </a:rPr>
              <a:t>sort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l, </a:t>
            </a:r>
            <a:r>
              <a:rPr lang="en-US" dirty="0">
                <a:solidFill>
                  <a:srgbClr val="000000"/>
                </a:solidFill>
                <a:effectLst/>
              </a:rPr>
              <a:t>mid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>
                <a:effectLst/>
              </a:rPr>
              <a:t>sort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  <a:effectLst/>
              </a:rPr>
              <a:t>mid </a:t>
            </a:r>
            <a:r>
              <a:rPr lang="en-US" dirty="0"/>
              <a:t>+ 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, r);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i="1" dirty="0">
                <a:solidFill>
                  <a:srgbClr val="8C8C8C"/>
                </a:solidFill>
                <a:effectLst/>
              </a:rPr>
              <a:t>// Optimization 1: For the case of </a:t>
            </a:r>
            <a:r>
              <a:rPr lang="en-US" i="1" dirty="0" err="1">
                <a:solidFill>
                  <a:srgbClr val="8C8C8C"/>
                </a:solidFill>
                <a:effectLst/>
              </a:rPr>
              <a:t>arr</a:t>
            </a:r>
            <a:r>
              <a:rPr lang="en-US" i="1" dirty="0">
                <a:solidFill>
                  <a:srgbClr val="8C8C8C"/>
                </a:solidFill>
                <a:effectLst/>
              </a:rPr>
              <a:t>[mid] &lt;= </a:t>
            </a:r>
            <a:r>
              <a:rPr lang="en-US" i="1" dirty="0" err="1">
                <a:solidFill>
                  <a:srgbClr val="8C8C8C"/>
                </a:solidFill>
                <a:effectLst/>
              </a:rPr>
              <a:t>arr</a:t>
            </a:r>
            <a:r>
              <a:rPr lang="en-US" i="1" dirty="0">
                <a:solidFill>
                  <a:srgbClr val="8C8C8C"/>
                </a:solidFill>
                <a:effectLst/>
              </a:rPr>
              <a:t>[mid+1], do not merge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// It is very effective for nearly ordered arrays, but for general cases, there is a certain performance loss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if</a:t>
            </a:r>
            <a:r>
              <a:rPr lang="en-US" dirty="0"/>
              <a:t>(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000000"/>
                </a:solidFill>
                <a:effectLst/>
              </a:rPr>
              <a:t>mid</a:t>
            </a:r>
            <a:r>
              <a:rPr lang="en-US" dirty="0"/>
              <a:t>].</a:t>
            </a:r>
            <a:r>
              <a:rPr lang="en-US" dirty="0" err="1"/>
              <a:t>compareTo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000000"/>
                </a:solidFill>
                <a:effectLst/>
              </a:rPr>
              <a:t>mid</a:t>
            </a:r>
            <a:r>
              <a:rPr lang="en-US" dirty="0"/>
              <a:t>+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]) &gt; </a:t>
            </a:r>
            <a:r>
              <a:rPr lang="en-US" dirty="0">
                <a:solidFill>
                  <a:srgbClr val="1750EB"/>
                </a:solidFill>
                <a:effectLst/>
              </a:rPr>
              <a:t>0 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i="1" dirty="0">
                <a:effectLst/>
              </a:rPr>
              <a:t>merge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l, </a:t>
            </a:r>
            <a:r>
              <a:rPr lang="en-US" dirty="0">
                <a:solidFill>
                  <a:srgbClr val="000000"/>
                </a:solidFill>
                <a:effectLst/>
              </a:rPr>
              <a:t>mid</a:t>
            </a:r>
            <a:r>
              <a:rPr lang="en-US" dirty="0"/>
              <a:t>, r);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>
                <a:solidFill>
                  <a:srgbClr val="0033B3"/>
                </a:solidFill>
                <a:effectLst/>
              </a:rPr>
              <a:t>public static void </a:t>
            </a:r>
            <a:r>
              <a:rPr lang="en-US" dirty="0">
                <a:solidFill>
                  <a:srgbClr val="00627A"/>
                </a:solidFill>
                <a:effectLst/>
              </a:rPr>
              <a:t>sort</a:t>
            </a:r>
            <a:r>
              <a:rPr lang="en-US" dirty="0"/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Comparable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){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int </a:t>
            </a:r>
            <a:r>
              <a:rPr lang="en-US" dirty="0">
                <a:solidFill>
                  <a:srgbClr val="000000"/>
                </a:solidFill>
                <a:effectLst/>
              </a:rPr>
              <a:t>n </a:t>
            </a:r>
            <a:r>
              <a:rPr lang="en-US" dirty="0"/>
              <a:t>= </a:t>
            </a:r>
            <a:r>
              <a:rPr lang="en-US" dirty="0" err="1"/>
              <a:t>arr.</a:t>
            </a:r>
            <a:r>
              <a:rPr lang="en-US" dirty="0" err="1">
                <a:solidFill>
                  <a:srgbClr val="871094"/>
                </a:solidFill>
                <a:effectLst/>
              </a:rPr>
              <a:t>length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>
                <a:effectLst/>
              </a:rPr>
              <a:t>sort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  <a:effectLst/>
              </a:rPr>
              <a:t>n</a:t>
            </a:r>
            <a:r>
              <a:rPr lang="en-US" dirty="0"/>
              <a:t>-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}</a:t>
            </a:r>
            <a:endParaRPr lang="en-CN" dirty="0"/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F28B7AEA-6BA4-815F-ED96-0AEB6C016FA8}"/>
              </a:ext>
            </a:extLst>
          </p:cNvPr>
          <p:cNvSpPr/>
          <p:nvPr/>
        </p:nvSpPr>
        <p:spPr>
          <a:xfrm>
            <a:off x="4572000" y="3713502"/>
            <a:ext cx="3221664" cy="660767"/>
          </a:xfrm>
          <a:prstGeom prst="flowChartTermina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F211A-19DF-3D23-7830-F6EF1A896F99}"/>
              </a:ext>
            </a:extLst>
          </p:cNvPr>
          <p:cNvSpPr txBox="1"/>
          <p:nvPr/>
        </p:nvSpPr>
        <p:spPr>
          <a:xfrm>
            <a:off x="4663259" y="3889996"/>
            <a:ext cx="3130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</a:t>
            </a:r>
            <a:r>
              <a:rPr lang="en-US" b="1" dirty="0"/>
              <a:t>ptimization</a:t>
            </a:r>
            <a:r>
              <a:rPr lang="zh-CN" altLang="en-US" b="1" dirty="0"/>
              <a:t> </a:t>
            </a:r>
            <a:r>
              <a:rPr lang="en-US" altLang="zh-CN" b="1" dirty="0"/>
              <a:t>1:</a:t>
            </a:r>
            <a:r>
              <a:rPr lang="zh-CN" altLang="en-US" b="1" dirty="0"/>
              <a:t> </a:t>
            </a:r>
            <a:r>
              <a:rPr lang="en-US" altLang="zh-CN" b="1" dirty="0"/>
              <a:t>Best</a:t>
            </a:r>
            <a:r>
              <a:rPr lang="zh-CN" altLang="en-US" b="1" dirty="0"/>
              <a:t> </a:t>
            </a:r>
            <a:r>
              <a:rPr lang="en-US" altLang="zh-CN" b="1" dirty="0"/>
              <a:t>case:</a:t>
            </a:r>
            <a:r>
              <a:rPr lang="zh-CN" altLang="en-US" b="1" dirty="0"/>
              <a:t> </a:t>
            </a:r>
            <a:r>
              <a:rPr lang="en-US" altLang="zh-CN" b="1" dirty="0"/>
              <a:t>O(n)!!!</a:t>
            </a:r>
            <a:endParaRPr lang="en-CN" b="1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B4B520F-1776-06DB-FC05-5A88924C0C71}"/>
              </a:ext>
            </a:extLst>
          </p:cNvPr>
          <p:cNvSpPr/>
          <p:nvPr/>
        </p:nvSpPr>
        <p:spPr>
          <a:xfrm rot="9394836">
            <a:off x="5749102" y="3130203"/>
            <a:ext cx="75413" cy="5927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245834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1008</Words>
  <Application>Microsoft Macintosh PowerPoint</Application>
  <PresentationFormat>On-screen Show (16:9)</PresentationFormat>
  <Paragraphs>33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Vidaloka</vt:lpstr>
      <vt:lpstr>Open Sans</vt:lpstr>
      <vt:lpstr>Arial</vt:lpstr>
      <vt:lpstr>Montserrat</vt:lpstr>
      <vt:lpstr>Lato</vt:lpstr>
      <vt:lpstr>Crimson Text</vt:lpstr>
      <vt:lpstr>Minimalist Business Slides by Slidesgo</vt:lpstr>
      <vt:lpstr>Time Complexities of Three Sorting Algorithms</vt:lpstr>
      <vt:lpstr>Selection Sort</vt:lpstr>
      <vt:lpstr>PowerPoint Presentation</vt:lpstr>
      <vt:lpstr>Insertion Sort</vt:lpstr>
      <vt:lpstr>PowerPoint Presentation</vt:lpstr>
      <vt:lpstr>Merge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Complexities of Three Sorting Algorithms</dc:title>
  <cp:lastModifiedBy>Xiaoxi Yang</cp:lastModifiedBy>
  <cp:revision>1</cp:revision>
  <dcterms:modified xsi:type="dcterms:W3CDTF">2022-09-23T01:36:00Z</dcterms:modified>
</cp:coreProperties>
</file>